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</p:sldIdLst>
  <p:sldSz cx="9144000" cy="5143500" type="screen16x9"/>
  <p:notesSz cx="6858000" cy="9144000"/>
  <p:embeddedFontLst>
    <p:embeddedFont>
      <p:font typeface="Comic Sans MS" panose="030F0702030302020204" pitchFamily="66" charset="0"/>
      <p:regular r:id="rId28"/>
      <p:bold r:id="rId29"/>
      <p:italic r:id="rId30"/>
      <p:boldItalic r:id="rId31"/>
    </p:embeddedFont>
    <p:embeddedFont>
      <p:font typeface="Georgia" panose="02040502050405020303" pitchFamily="18" charset="0"/>
      <p:regular r:id="rId32"/>
      <p:bold r:id="rId33"/>
      <p:italic r:id="rId34"/>
      <p:bold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470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1304"/>
              </a:lnSpc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 b="1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1100"/>
              <a:buNone/>
            </a:pPr>
            <a:endParaRPr>
              <a:solidFill>
                <a:srgbClr val="5F5F5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1100"/>
              <a:buNone/>
            </a:pP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rgbClr val="5F5F5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>
              <a:solidFill>
                <a:srgbClr val="5F5F5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rgbClr val="002060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360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endParaRPr b="1">
              <a:solidFill>
                <a:srgbClr val="00206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21" name="Google Shape;21;p3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7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43" name="Google Shape;43;p7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7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7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7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7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" name="Google Shape;52;p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1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62" name="Google Shape;62;p10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0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0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0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0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" name="Google Shape;67;p10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jfjPzXw6og?t=3208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>
            <a:spLocks noGrp="1"/>
          </p:cNvSpPr>
          <p:nvPr>
            <p:ph type="ctrTitle"/>
          </p:nvPr>
        </p:nvSpPr>
        <p:spPr>
          <a:xfrm>
            <a:off x="598100" y="485876"/>
            <a:ext cx="8222100" cy="13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3800"/>
              </a:spcBef>
              <a:spcAft>
                <a:spcPts val="0"/>
              </a:spcAft>
              <a:buSzPts val="4200"/>
              <a:buNone/>
            </a:pPr>
            <a:r>
              <a:rPr lang="zh-TW" sz="4000">
                <a:solidFill>
                  <a:srgbClr val="000000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Attention Is All You Need</a:t>
            </a:r>
            <a:endParaRPr sz="4000">
              <a:solidFill>
                <a:srgbClr val="000000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4200"/>
              <a:buNone/>
            </a:pPr>
            <a:endParaRPr sz="4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1"/>
          </p:nvPr>
        </p:nvSpPr>
        <p:spPr>
          <a:xfrm>
            <a:off x="140888" y="43161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2820"/>
              <a:buNone/>
            </a:pPr>
            <a:r>
              <a:rPr lang="zh-TW" altLang="en-US" sz="2208" b="1" dirty="0">
                <a:latin typeface="Comic Sans MS"/>
                <a:ea typeface="Comic Sans MS"/>
                <a:cs typeface="Comic Sans MS"/>
                <a:sym typeface="Comic Sans MS"/>
              </a:rPr>
              <a:t>報告人</a:t>
            </a:r>
            <a:r>
              <a:rPr lang="zh-TW" sz="2208" b="1" dirty="0">
                <a:latin typeface="Comic Sans MS"/>
                <a:ea typeface="Comic Sans MS"/>
                <a:cs typeface="Comic Sans MS"/>
                <a:sym typeface="Comic Sans MS"/>
              </a:rPr>
              <a:t> :</a:t>
            </a:r>
            <a:r>
              <a:rPr lang="zh-TW" altLang="en-US" sz="2208" b="1" dirty="0">
                <a:latin typeface="Comic Sans MS"/>
                <a:ea typeface="Comic Sans MS"/>
                <a:cs typeface="Comic Sans MS"/>
                <a:sym typeface="Comic Sans MS"/>
              </a:rPr>
              <a:t> 張立科</a:t>
            </a:r>
            <a:r>
              <a:rPr lang="zh-TW" sz="2208" b="1" dirty="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208" b="1" dirty="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8" name="Google Shape;7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26654"/>
            <a:ext cx="9143999" cy="2385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311700" y="96275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TW" sz="40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Seq2Seq Model with attention  </a:t>
            </a:r>
            <a:endParaRPr sz="40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</a:pPr>
            <a:endParaRPr sz="40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40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40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3000"/>
              <a:buNone/>
            </a:pPr>
            <a:endParaRPr sz="4000">
              <a:solidFill>
                <a:schemeClr val="dk2"/>
              </a:solidFill>
            </a:endParaRPr>
          </a:p>
        </p:txBody>
      </p:sp>
      <p:sp>
        <p:nvSpPr>
          <p:cNvPr id="147" name="Google Shape;147;p21"/>
          <p:cNvSpPr txBox="1">
            <a:spLocks noGrp="1"/>
          </p:cNvSpPr>
          <p:nvPr>
            <p:ph type="body" idx="1"/>
          </p:nvPr>
        </p:nvSpPr>
        <p:spPr>
          <a:xfrm>
            <a:off x="311700" y="1700975"/>
            <a:ext cx="8520600" cy="28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148" name="Google Shape;14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1097750"/>
            <a:ext cx="4572001" cy="23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085075"/>
            <a:ext cx="4621175" cy="300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54813" y="1020625"/>
            <a:ext cx="378036" cy="30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1"/>
          <p:cNvSpPr txBox="1"/>
          <p:nvPr/>
        </p:nvSpPr>
        <p:spPr>
          <a:xfrm>
            <a:off x="915700" y="3355350"/>
            <a:ext cx="2051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 sz="1400" b="1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seq2seq model</a:t>
            </a:r>
            <a:endParaRPr sz="1400" b="1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2" name="Google Shape;152;p21"/>
          <p:cNvSpPr txBox="1"/>
          <p:nvPr/>
        </p:nvSpPr>
        <p:spPr>
          <a:xfrm>
            <a:off x="5057375" y="3351200"/>
            <a:ext cx="3661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 sz="1400" b="1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seq2seq model with attention </a:t>
            </a:r>
            <a:endParaRPr sz="1400" b="1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53" name="Google Shape;153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97600" y="932675"/>
            <a:ext cx="2286000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311700" y="1052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TW" sz="40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Seq2Seq Model with attention  </a:t>
            </a:r>
            <a:endParaRPr sz="40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</a:pPr>
            <a:endParaRPr sz="40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40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40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4000">
              <a:solidFill>
                <a:schemeClr val="dk2"/>
              </a:solidFill>
            </a:endParaRPr>
          </a:p>
          <a:p>
            <a:pPr marL="0" lvl="0" indent="0" algn="ctr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3000"/>
              <a:buNone/>
            </a:pPr>
            <a:endParaRPr sz="4000" b="1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9" name="Google Shape;159;p22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160" name="Google Shape;16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3650" y="888650"/>
            <a:ext cx="5826850" cy="27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>
            <a:spLocks noGrp="1"/>
          </p:cNvSpPr>
          <p:nvPr>
            <p:ph type="title"/>
          </p:nvPr>
        </p:nvSpPr>
        <p:spPr>
          <a:xfrm>
            <a:off x="311700" y="32291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83333"/>
              <a:buNone/>
            </a:pPr>
            <a:r>
              <a:rPr lang="zh-TW" sz="40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Seq2Seq Model with attention  </a:t>
            </a:r>
            <a:endParaRPr sz="40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83333"/>
              <a:buNone/>
            </a:pPr>
            <a:endParaRPr sz="40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3333"/>
              <a:buNone/>
            </a:pPr>
            <a:endParaRPr sz="40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3333"/>
              <a:buNone/>
            </a:pPr>
            <a:endParaRPr sz="40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3333"/>
              <a:buNone/>
            </a:pPr>
            <a:endParaRPr sz="4000">
              <a:solidFill>
                <a:schemeClr val="dk2"/>
              </a:solidFill>
            </a:endParaRPr>
          </a:p>
          <a:p>
            <a:pPr marL="0" lvl="0" indent="0" algn="ctr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ct val="83333"/>
              <a:buNone/>
            </a:pPr>
            <a:endParaRPr sz="4000" b="1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 sz="1000"/>
          </a:p>
        </p:txBody>
      </p:sp>
      <p:pic>
        <p:nvPicPr>
          <p:cNvPr id="167" name="Google Shape;16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99300" y="1038861"/>
            <a:ext cx="2039706" cy="1050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83425" y="2098966"/>
            <a:ext cx="3575957" cy="688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18114" y="2980692"/>
            <a:ext cx="2946286" cy="30374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"/>
          <p:cNvSpPr txBox="1"/>
          <p:nvPr/>
        </p:nvSpPr>
        <p:spPr>
          <a:xfrm>
            <a:off x="1378043" y="1412448"/>
            <a:ext cx="173082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 vector</a:t>
            </a:r>
            <a:endParaRPr sz="1600" b="0" i="0" u="sng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9200" y="3640026"/>
            <a:ext cx="3874801" cy="150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TW" sz="40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But…</a:t>
            </a:r>
            <a:endParaRPr sz="1800">
              <a:solidFill>
                <a:schemeClr val="dk2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</a:pP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3000"/>
              <a:buNone/>
            </a:pPr>
            <a:endParaRPr sz="4000" b="1">
              <a:solidFill>
                <a:srgbClr val="000000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7" name="Google Shape;177;p2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178" name="Google Shape;17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29875"/>
            <a:ext cx="9144000" cy="365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3000"/>
              <a:buNone/>
            </a:pPr>
            <a:r>
              <a:rPr lang="zh-TW" sz="4000" b="1">
                <a:solidFill>
                  <a:srgbClr val="212121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Transformer</a:t>
            </a:r>
            <a:endParaRPr sz="4000">
              <a:solidFill>
                <a:srgbClr val="212121"/>
              </a:solidFill>
            </a:endParaRPr>
          </a:p>
        </p:txBody>
      </p:sp>
      <p:sp>
        <p:nvSpPr>
          <p:cNvPr id="184" name="Google Shape;184;p2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00206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00206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Query : refers to the sequence being queried. </a:t>
            </a:r>
            <a:endParaRPr sz="2000" b="1">
              <a:solidFill>
                <a:srgbClr val="00206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00206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Key :  refers to the index being queried. </a:t>
            </a:r>
            <a:endParaRPr sz="2000" b="1">
              <a:solidFill>
                <a:srgbClr val="00206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00206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Value :  the value of our feature itself. </a:t>
            </a:r>
            <a:endParaRPr sz="2000" b="1">
              <a:solidFill>
                <a:srgbClr val="00206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3000"/>
              <a:buNone/>
            </a:pPr>
            <a:r>
              <a:rPr lang="zh-TW" sz="4000" b="1">
                <a:solidFill>
                  <a:srgbClr val="212121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Transformer</a:t>
            </a:r>
            <a:endParaRPr sz="4000">
              <a:solidFill>
                <a:srgbClr val="212121"/>
              </a:solidFill>
            </a:endParaRPr>
          </a:p>
        </p:txBody>
      </p:sp>
      <p:sp>
        <p:nvSpPr>
          <p:cNvPr id="190" name="Google Shape;190;p2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191" name="Google Shape;19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153675"/>
            <a:ext cx="8520600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810000"/>
            <a:ext cx="3810000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>
            <a:spLocks noGrp="1"/>
          </p:cNvSpPr>
          <p:nvPr>
            <p:ph type="title"/>
          </p:nvPr>
        </p:nvSpPr>
        <p:spPr>
          <a:xfrm>
            <a:off x="311700" y="1052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83333"/>
              <a:buNone/>
            </a:pPr>
            <a:r>
              <a:rPr lang="zh-TW" sz="4000" b="1">
                <a:solidFill>
                  <a:srgbClr val="212121"/>
                </a:solidFill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Transformer</a:t>
            </a:r>
            <a:r>
              <a:rPr lang="zh-TW" sz="4000" b="1">
                <a:solidFill>
                  <a:srgbClr val="21212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</a:t>
            </a:r>
            <a:endParaRPr sz="4000">
              <a:solidFill>
                <a:srgbClr val="21212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83333"/>
              <a:buNone/>
            </a:pPr>
            <a:endParaRPr sz="4000">
              <a:solidFill>
                <a:srgbClr val="21212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3333"/>
              <a:buNone/>
            </a:pPr>
            <a:endParaRPr sz="4000">
              <a:solidFill>
                <a:srgbClr val="21212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3333"/>
              <a:buNone/>
            </a:pPr>
            <a:endParaRPr sz="4000">
              <a:solidFill>
                <a:srgbClr val="21212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3333"/>
              <a:buNone/>
            </a:pPr>
            <a:endParaRPr sz="4000">
              <a:solidFill>
                <a:srgbClr val="21212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83333"/>
              <a:buNone/>
            </a:pPr>
            <a:endParaRPr sz="4000">
              <a:solidFill>
                <a:srgbClr val="21212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11111"/>
              <a:buNone/>
            </a:pPr>
            <a:endParaRPr>
              <a:solidFill>
                <a:srgbClr val="212121"/>
              </a:solidFill>
            </a:endParaRPr>
          </a:p>
        </p:txBody>
      </p:sp>
      <p:sp>
        <p:nvSpPr>
          <p:cNvPr id="198" name="Google Shape;198;p2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275"/>
              <a:buNone/>
            </a:pPr>
            <a:endParaRPr sz="750"/>
          </a:p>
        </p:txBody>
      </p:sp>
      <p:pic>
        <p:nvPicPr>
          <p:cNvPr id="199" name="Google Shape;19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2025" y="904950"/>
            <a:ext cx="4019950" cy="42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83333"/>
              <a:buNone/>
            </a:pPr>
            <a:r>
              <a:rPr lang="zh-TW" sz="4000" b="1">
                <a:solidFill>
                  <a:srgbClr val="000000"/>
                </a:solidFill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Transformer(Encode)</a:t>
            </a:r>
            <a:r>
              <a:rPr lang="zh-TW" sz="2155" b="1" i="1">
                <a:solidFill>
                  <a:srgbClr val="292929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_Positional Encoding</a:t>
            </a:r>
            <a:r>
              <a:rPr lang="zh-TW" sz="4555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zh-TW" sz="40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40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83333"/>
              <a:buNone/>
            </a:pPr>
            <a:endParaRPr sz="40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3333"/>
              <a:buNone/>
            </a:pPr>
            <a:endParaRPr sz="40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3333"/>
              <a:buNone/>
            </a:pPr>
            <a:endParaRPr sz="40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3333"/>
              <a:buNone/>
            </a:pPr>
            <a:endParaRPr sz="4000">
              <a:solidFill>
                <a:schemeClr val="dk2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83333"/>
              <a:buNone/>
            </a:pPr>
            <a:endParaRPr sz="40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11111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205" name="Google Shape;205;p2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206" name="Google Shape;20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29875"/>
            <a:ext cx="3017150" cy="26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48514" y="1681696"/>
            <a:ext cx="4477963" cy="592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28850" y="2485825"/>
            <a:ext cx="5815149" cy="724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41290" y="3266300"/>
            <a:ext cx="5702711" cy="187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3000"/>
              <a:buNone/>
            </a:pPr>
            <a:r>
              <a:rPr lang="zh-TW" sz="3600" b="1">
                <a:solidFill>
                  <a:srgbClr val="000000"/>
                </a:solidFill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Transformer(Encode)</a:t>
            </a:r>
            <a:r>
              <a:rPr lang="zh-TW" sz="2155" b="1" i="1">
                <a:solidFill>
                  <a:srgbClr val="292929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_</a:t>
            </a:r>
            <a:r>
              <a:rPr lang="zh-TW" sz="1900" b="1" i="1">
                <a:solidFill>
                  <a:srgbClr val="292929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Multi-head Attention</a:t>
            </a:r>
            <a:r>
              <a:rPr lang="zh-TW" sz="40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</a:t>
            </a:r>
            <a:endParaRPr sz="4000">
              <a:solidFill>
                <a:schemeClr val="dk2"/>
              </a:solidFill>
            </a:endParaRPr>
          </a:p>
        </p:txBody>
      </p:sp>
      <p:sp>
        <p:nvSpPr>
          <p:cNvPr id="215" name="Google Shape;215;p2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216" name="Google Shape;21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092100"/>
            <a:ext cx="2781300" cy="40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65627" y="1229875"/>
            <a:ext cx="3390550" cy="247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9"/>
          <p:cNvSpPr txBox="1"/>
          <p:nvPr/>
        </p:nvSpPr>
        <p:spPr>
          <a:xfrm>
            <a:off x="4354100" y="1131025"/>
            <a:ext cx="96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圖解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9" name="Google Shape;219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15275" y="1229875"/>
            <a:ext cx="2109050" cy="21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16C6E5F-BF28-4B9E-8470-11DE20A66BFC}"/>
              </a:ext>
            </a:extLst>
          </p:cNvPr>
          <p:cNvSpPr/>
          <p:nvPr/>
        </p:nvSpPr>
        <p:spPr>
          <a:xfrm>
            <a:off x="4354100" y="1229875"/>
            <a:ext cx="512868" cy="1859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83333"/>
              <a:buNone/>
            </a:pPr>
            <a:r>
              <a:rPr lang="zh-TW" sz="4000" b="1">
                <a:solidFill>
                  <a:srgbClr val="000000"/>
                </a:solidFill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Transformer(Encode)</a:t>
            </a:r>
            <a:r>
              <a:rPr lang="zh-TW" sz="2155" b="1" i="1">
                <a:solidFill>
                  <a:srgbClr val="292929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_Multi-head Attention</a:t>
            </a:r>
            <a:r>
              <a:rPr lang="zh-TW" sz="40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</a:t>
            </a:r>
            <a:endParaRPr sz="40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225" name="Google Shape;225;p3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 dirty="0"/>
          </a:p>
        </p:txBody>
      </p:sp>
      <p:pic>
        <p:nvPicPr>
          <p:cNvPr id="226" name="Google Shape;22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110600"/>
            <a:ext cx="2781300" cy="40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85150" y="1229875"/>
            <a:ext cx="2458849" cy="25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92999" y="2010900"/>
            <a:ext cx="3538808" cy="56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0"/>
          <p:cNvSpPr txBox="1"/>
          <p:nvPr/>
        </p:nvSpPr>
        <p:spPr>
          <a:xfrm>
            <a:off x="3121675" y="1610700"/>
            <a:ext cx="96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數學公式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700B4C2-E365-4909-BCF9-DE977B195274}"/>
              </a:ext>
            </a:extLst>
          </p:cNvPr>
          <p:cNvSpPr/>
          <p:nvPr/>
        </p:nvSpPr>
        <p:spPr>
          <a:xfrm>
            <a:off x="3121675" y="1610700"/>
            <a:ext cx="860390" cy="3164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311700" y="2576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000">
                <a:latin typeface="Comic Sans MS"/>
                <a:ea typeface="Comic Sans MS"/>
                <a:cs typeface="Comic Sans MS"/>
                <a:sym typeface="Comic Sans MS"/>
              </a:rPr>
              <a:t>Outline</a:t>
            </a:r>
            <a:endParaRPr sz="4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20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1.</a:t>
            </a:r>
            <a:r>
              <a:rPr lang="zh-TW" sz="2000" b="1">
                <a:solidFill>
                  <a:srgbClr val="000000"/>
                </a:solidFill>
                <a:highlight>
                  <a:srgbClr val="F8F9FA"/>
                </a:highlight>
                <a:latin typeface="Comic Sans MS"/>
                <a:ea typeface="Comic Sans MS"/>
                <a:cs typeface="Comic Sans MS"/>
                <a:sym typeface="Comic Sans MS"/>
              </a:rPr>
              <a:t>background knowledge</a:t>
            </a:r>
            <a:endParaRPr sz="2000" b="1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zh-TW" sz="20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2.Introduction</a:t>
            </a:r>
            <a:endParaRPr sz="2000" b="1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zh-TW" sz="20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3.Seq2Seq Model </a:t>
            </a:r>
            <a:endParaRPr sz="2000" b="1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zh-TW" sz="20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4.Seq2Seq Model with attention</a:t>
            </a:r>
            <a:endParaRPr sz="2000" b="1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zh-TW" sz="20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5.</a:t>
            </a:r>
            <a:r>
              <a:rPr lang="zh-TW" sz="2000" b="1">
                <a:solidFill>
                  <a:srgbClr val="FF0000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Transformer</a:t>
            </a:r>
            <a:r>
              <a:rPr lang="zh-TW" sz="2000" b="1">
                <a:solidFill>
                  <a:srgbClr val="000000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(Encode)</a:t>
            </a:r>
            <a:endParaRPr sz="2000" b="1">
              <a:solidFill>
                <a:srgbClr val="000000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zh-TW" sz="2000" b="1">
                <a:solidFill>
                  <a:srgbClr val="000000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6.</a:t>
            </a:r>
            <a:r>
              <a:rPr lang="zh-TW" sz="2000" b="1">
                <a:solidFill>
                  <a:srgbClr val="FF0000"/>
                </a:solidFill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Transformer</a:t>
            </a:r>
            <a:r>
              <a:rPr lang="zh-TW" sz="2000" b="1">
                <a:solidFill>
                  <a:srgbClr val="000000"/>
                </a:solidFill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(Decode)</a:t>
            </a:r>
            <a:endParaRPr sz="2000" b="1">
              <a:solidFill>
                <a:srgbClr val="000000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zh-TW" sz="20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7.Conclusion</a:t>
            </a:r>
            <a:endParaRPr sz="2000" b="1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5" name="Google Shape;8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5814" y="2975469"/>
            <a:ext cx="5078186" cy="1914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83333"/>
              <a:buNone/>
            </a:pPr>
            <a:r>
              <a:rPr lang="zh-TW" sz="4000" b="1">
                <a:solidFill>
                  <a:srgbClr val="000000"/>
                </a:solidFill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Transformer(Encode)</a:t>
            </a:r>
            <a:r>
              <a:rPr lang="zh-TW" sz="2155" b="1" i="1">
                <a:solidFill>
                  <a:srgbClr val="292929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_Multi-head Attention</a:t>
            </a:r>
            <a:r>
              <a:rPr lang="zh-TW" sz="40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</a:t>
            </a:r>
            <a:endParaRPr sz="40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11111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236" name="Google Shape;23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6738" y="1229875"/>
            <a:ext cx="3210525" cy="240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10600"/>
            <a:ext cx="2781300" cy="40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51250" y="1229875"/>
            <a:ext cx="2581050" cy="192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77900" y="3718850"/>
            <a:ext cx="6230724" cy="127914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1"/>
          <p:cNvSpPr txBox="1"/>
          <p:nvPr/>
        </p:nvSpPr>
        <p:spPr>
          <a:xfrm>
            <a:off x="2813720" y="3857136"/>
            <a:ext cx="2673600" cy="27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3000"/>
              <a:buNone/>
            </a:pPr>
            <a:r>
              <a:rPr lang="zh-TW" sz="3600" b="1">
                <a:solidFill>
                  <a:srgbClr val="000000"/>
                </a:solidFill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Transformer(Encode)</a:t>
            </a:r>
            <a:r>
              <a:rPr lang="zh-TW" sz="2155" b="1" i="1">
                <a:solidFill>
                  <a:srgbClr val="292929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_</a:t>
            </a:r>
            <a:r>
              <a:rPr lang="zh-TW" sz="1900">
                <a:solidFill>
                  <a:srgbClr val="000000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Add &amp; Norm</a:t>
            </a:r>
            <a:r>
              <a:rPr lang="zh-TW" sz="40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</a:t>
            </a:r>
            <a:endParaRPr sz="4000">
              <a:solidFill>
                <a:schemeClr val="dk2"/>
              </a:solidFill>
            </a:endParaRPr>
          </a:p>
        </p:txBody>
      </p:sp>
      <p:sp>
        <p:nvSpPr>
          <p:cNvPr id="253" name="Google Shape;253;p3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 dirty="0"/>
          </a:p>
        </p:txBody>
      </p:sp>
      <p:pic>
        <p:nvPicPr>
          <p:cNvPr id="254" name="Google Shape;25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229875"/>
            <a:ext cx="3037125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016175"/>
            <a:ext cx="5314950" cy="25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27750" y="2869075"/>
            <a:ext cx="5016250" cy="227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3000"/>
              <a:buNone/>
            </a:pPr>
            <a:r>
              <a:rPr lang="zh-TW" sz="3600" b="1">
                <a:solidFill>
                  <a:srgbClr val="000000"/>
                </a:solidFill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Transformer(Encode)</a:t>
            </a:r>
            <a:r>
              <a:rPr lang="zh-TW" sz="1900">
                <a:solidFill>
                  <a:srgbClr val="000000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_Position-wise Feed Forward</a:t>
            </a:r>
            <a:r>
              <a:rPr lang="zh-TW" sz="40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4000">
              <a:solidFill>
                <a:schemeClr val="dk2"/>
              </a:solidFill>
            </a:endParaRPr>
          </a:p>
        </p:txBody>
      </p:sp>
      <p:sp>
        <p:nvSpPr>
          <p:cNvPr id="262" name="Google Shape;262;p3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263" name="Google Shape;263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229875"/>
            <a:ext cx="6276975" cy="6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5"/>
          <p:cNvSpPr txBox="1">
            <a:spLocks noGrp="1"/>
          </p:cNvSpPr>
          <p:nvPr>
            <p:ph type="title"/>
          </p:nvPr>
        </p:nvSpPr>
        <p:spPr>
          <a:xfrm>
            <a:off x="311700" y="3338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600" b="1">
                <a:solidFill>
                  <a:srgbClr val="000000"/>
                </a:solidFill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Transformer(Decode)</a:t>
            </a:r>
            <a:r>
              <a:rPr lang="zh-TW" sz="1900">
                <a:solidFill>
                  <a:srgbClr val="000000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_Masked Multi-head Attention</a:t>
            </a:r>
            <a:r>
              <a:rPr lang="zh-TW" sz="40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</a:t>
            </a:r>
            <a:endParaRPr sz="40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90"/>
              <a:buNone/>
            </a:pPr>
            <a:endParaRPr sz="3100"/>
          </a:p>
        </p:txBody>
      </p:sp>
      <p:sp>
        <p:nvSpPr>
          <p:cNvPr id="269" name="Google Shape;269;p3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 dirty="0"/>
          </a:p>
        </p:txBody>
      </p:sp>
      <p:pic>
        <p:nvPicPr>
          <p:cNvPr id="270" name="Google Shape;270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17800"/>
            <a:ext cx="3105150" cy="41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61625" y="3551625"/>
            <a:ext cx="6191776" cy="159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4;p43">
            <a:extLst>
              <a:ext uri="{FF2B5EF4-FFF2-40B4-BE49-F238E27FC236}">
                <a16:creationId xmlns:a16="http://schemas.microsoft.com/office/drawing/2014/main" id="{A9309080-1DBA-40B2-A0CB-38E052EC1D7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9065" y="1229875"/>
            <a:ext cx="2559319" cy="1955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6"/>
          <p:cNvSpPr txBox="1">
            <a:spLocks noGrp="1"/>
          </p:cNvSpPr>
          <p:nvPr>
            <p:ph type="title"/>
          </p:nvPr>
        </p:nvSpPr>
        <p:spPr>
          <a:xfrm>
            <a:off x="311700" y="29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TW" sz="4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Conclusion</a:t>
            </a:r>
            <a:endParaRPr sz="40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3000"/>
              <a:buNone/>
            </a:pPr>
            <a:endParaRPr sz="4000" b="1">
              <a:solidFill>
                <a:srgbClr val="000000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7" name="Google Shape;277;p3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278" name="Google Shape;27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24225" y="812625"/>
            <a:ext cx="5819775" cy="433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904950"/>
            <a:ext cx="3422824" cy="42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7"/>
          <p:cNvSpPr txBox="1">
            <a:spLocks noGrp="1"/>
          </p:cNvSpPr>
          <p:nvPr>
            <p:ph type="title"/>
          </p:nvPr>
        </p:nvSpPr>
        <p:spPr>
          <a:xfrm>
            <a:off x="311700" y="289875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3000"/>
              <a:buNone/>
            </a:pPr>
            <a:endParaRPr sz="4000" dirty="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5" name="Google Shape;285;p3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TW" altLang="zh-TW" sz="4800" dirty="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Thank you !</a:t>
            </a:r>
            <a:endParaRPr sz="4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311700" y="2576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000">
                <a:latin typeface="Comic Sans MS"/>
                <a:ea typeface="Comic Sans MS"/>
                <a:cs typeface="Comic Sans MS"/>
                <a:sym typeface="Comic Sans MS"/>
              </a:rPr>
              <a:t>Reference</a:t>
            </a:r>
            <a:endParaRPr sz="4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zh-TW" sz="2000" b="1">
                <a:solidFill>
                  <a:srgbClr val="002060"/>
                </a:solidFill>
                <a:latin typeface="Comic Sans MS"/>
                <a:ea typeface="Comic Sans MS"/>
                <a:cs typeface="Comic Sans MS"/>
                <a:sym typeface="Comic Sans MS"/>
              </a:rPr>
              <a:t>Dzmitry Bahdanau, KyungHyun Cho &amp; Yoshua Bengio</a:t>
            </a:r>
            <a:r>
              <a:rPr lang="zh-TW" sz="2000" b="1">
                <a:latin typeface="Comic Sans MS"/>
                <a:ea typeface="Comic Sans MS"/>
                <a:cs typeface="Comic Sans MS"/>
                <a:sym typeface="Comic Sans MS"/>
              </a:rPr>
              <a:t>.  </a:t>
            </a:r>
            <a:r>
              <a:rPr lang="zh-TW" sz="2000" b="1">
                <a:solidFill>
                  <a:srgbClr val="002060"/>
                </a:solidFill>
                <a:latin typeface="Comic Sans MS"/>
                <a:ea typeface="Comic Sans MS"/>
                <a:cs typeface="Comic Sans MS"/>
                <a:sym typeface="Comic Sans MS"/>
              </a:rPr>
              <a:t>NEURAL MACHINE TRANSLATION BY JOINTLY LEARNING TO ALIGN AND TRANSLATE.  In ICLR , 2015</a:t>
            </a:r>
            <a:endParaRPr/>
          </a:p>
          <a:p>
            <a:pPr marL="22860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zh-TW" sz="2000" b="1">
                <a:solidFill>
                  <a:srgbClr val="002060"/>
                </a:solidFill>
                <a:latin typeface="Comic Sans MS"/>
                <a:ea typeface="Comic Sans MS"/>
                <a:cs typeface="Comic Sans MS"/>
                <a:sym typeface="Comic Sans MS"/>
              </a:rPr>
              <a:t>Jianpeng Cheng, Li Dong &amp; Mirella Lapata. Long Short-Term Memory-Networks for Machine Reading. 2016</a:t>
            </a:r>
            <a:endParaRPr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zh-TW" sz="2000" b="1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3.Vaswani et al. Attention Is All You Need. In NIPS,2017</a:t>
            </a:r>
            <a:endParaRPr/>
          </a:p>
          <a:p>
            <a:pPr marL="228600" lvl="0" indent="-1143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600" b="1">
              <a:solidFill>
                <a:srgbClr val="00206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3810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TW" sz="4000">
                <a:solidFill>
                  <a:srgbClr val="202124"/>
                </a:solidFill>
                <a:highlight>
                  <a:srgbClr val="F8F9FA"/>
                </a:highlight>
                <a:latin typeface="Comic Sans MS"/>
                <a:ea typeface="Comic Sans MS"/>
                <a:cs typeface="Comic Sans MS"/>
                <a:sym typeface="Comic Sans MS"/>
              </a:rPr>
              <a:t>background knowledge</a:t>
            </a:r>
            <a:endParaRPr sz="4000">
              <a:solidFill>
                <a:srgbClr val="202124"/>
              </a:solidFill>
              <a:highlight>
                <a:srgbClr val="F8F9FA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4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20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1.CNN (Convoluational Neural Network )</a:t>
            </a:r>
            <a:endParaRPr sz="2000" b="1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zh-TW" sz="20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2.RNN (Recurrent Neural Network)</a:t>
            </a:r>
            <a:endParaRPr sz="2000" b="1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zh-TW" sz="20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3.Matrix multiplication of Linear algebra</a:t>
            </a:r>
            <a:endParaRPr sz="2000" b="1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zh-TW" sz="20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4.Natural Language Processing</a:t>
            </a:r>
            <a:endParaRPr sz="2000" b="1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zh-TW" sz="20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5.Encoder-Decoder ( Seq2Seq model）</a:t>
            </a:r>
            <a:endParaRPr sz="2000" b="1" u="sng">
              <a:solidFill>
                <a:schemeClr val="hlink"/>
              </a:solidFill>
              <a:latin typeface="Comic Sans MS"/>
              <a:ea typeface="Comic Sans MS"/>
              <a:cs typeface="Comic Sans MS"/>
              <a:sym typeface="Comic Sans MS"/>
              <a:hlinkClick r:id="rId3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 sz="2000" b="1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98" name="Google Shape;98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86125" y="1364175"/>
            <a:ext cx="2360075" cy="12744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 txBox="1"/>
          <p:nvPr/>
        </p:nvSpPr>
        <p:spPr>
          <a:xfrm>
            <a:off x="5909550" y="2571750"/>
            <a:ext cx="323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 sz="1200" b="1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圖一。Recurrent Neural Network</a:t>
            </a:r>
            <a:endParaRPr sz="6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311700" y="2576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TW" sz="4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Introduction</a:t>
            </a:r>
            <a:endParaRPr sz="40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</a:pPr>
            <a:endParaRPr sz="4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311700" y="3799475"/>
            <a:ext cx="8520332" cy="300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zh-TW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Transformer (part of Attention) will "pay attention" to the input vocabulary that needs attention in the translation to generate the corresponding output words</a:t>
            </a:r>
            <a:endParaRPr sz="2000" b="1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endParaRPr sz="2000"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6" name="Google Shape;10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2" y="1208270"/>
            <a:ext cx="4710763" cy="2489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41988" y="1208270"/>
            <a:ext cx="4302490" cy="2412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TW" sz="4000" b="1">
                <a:latin typeface="Comic Sans MS"/>
                <a:ea typeface="Comic Sans MS"/>
                <a:cs typeface="Comic Sans MS"/>
                <a:sym typeface="Comic Sans MS"/>
              </a:rPr>
              <a:t>Preprocessing</a:t>
            </a:r>
            <a:endParaRPr sz="4000"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311700" y="1167493"/>
            <a:ext cx="8520600" cy="3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>
              <a:solidFill>
                <a:srgbClr val="00206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2000" b="1">
                <a:solidFill>
                  <a:srgbClr val="002060"/>
                </a:solidFill>
                <a:latin typeface="Comic Sans MS"/>
                <a:ea typeface="Comic Sans MS"/>
                <a:cs typeface="Comic Sans MS"/>
                <a:sym typeface="Comic Sans MS"/>
              </a:rPr>
              <a:t>1.Tokenization</a:t>
            </a:r>
            <a:endParaRPr sz="2000">
              <a:solidFill>
                <a:srgbClr val="00206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2000" b="1">
                <a:solidFill>
                  <a:srgbClr val="002060"/>
                </a:solidFill>
                <a:latin typeface="Comic Sans MS"/>
                <a:ea typeface="Comic Sans MS"/>
                <a:cs typeface="Comic Sans MS"/>
                <a:sym typeface="Comic Sans MS"/>
              </a:rPr>
              <a:t>2.Data/Text processing (Dictionary、Vocabulary)</a:t>
            </a:r>
            <a:endParaRPr sz="2000">
              <a:solidFill>
                <a:srgbClr val="00206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2000" b="1">
                <a:solidFill>
                  <a:srgbClr val="002060"/>
                </a:solidFill>
                <a:latin typeface="Comic Sans MS"/>
                <a:ea typeface="Comic Sans MS"/>
                <a:cs typeface="Comic Sans MS"/>
                <a:sym typeface="Comic Sans MS"/>
              </a:rPr>
              <a:t>3.One-hot encoding (Traditional way)</a:t>
            </a:r>
            <a:endParaRPr sz="2000" b="1">
              <a:solidFill>
                <a:srgbClr val="00206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Char char="●"/>
            </a:pPr>
            <a:r>
              <a:rPr lang="zh-TW" sz="2000" b="1">
                <a:solidFill>
                  <a:srgbClr val="002060"/>
                </a:solidFill>
                <a:latin typeface="Comic Sans MS"/>
                <a:ea typeface="Comic Sans MS"/>
                <a:cs typeface="Comic Sans MS"/>
                <a:sym typeface="Comic Sans MS"/>
              </a:rPr>
              <a:t>3.</a:t>
            </a:r>
            <a:r>
              <a:rPr lang="zh-TW" sz="2000" b="1">
                <a:solidFill>
                  <a:srgbClr val="002060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Distributed representation</a:t>
            </a:r>
            <a:r>
              <a:rPr lang="zh-TW" sz="2000" b="1">
                <a:solidFill>
                  <a:srgbClr val="002060"/>
                </a:solidFill>
                <a:latin typeface="Comic Sans MS"/>
                <a:ea typeface="Comic Sans MS"/>
                <a:cs typeface="Comic Sans MS"/>
                <a:sym typeface="Comic Sans MS"/>
              </a:rPr>
              <a:t>: In NN,we call word embedding</a:t>
            </a:r>
            <a:endParaRPr sz="2000" b="1">
              <a:solidFill>
                <a:srgbClr val="00206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00206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(input words/Sentence and output vectors/Matrix)             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800"/>
              <a:buChar char="●"/>
            </a:pPr>
            <a:r>
              <a:rPr lang="zh-TW" sz="2000" b="1">
                <a:solidFill>
                  <a:srgbClr val="6FA8DC"/>
                </a:solidFill>
                <a:latin typeface="Comic Sans MS"/>
                <a:ea typeface="Comic Sans MS"/>
                <a:cs typeface="Comic Sans MS"/>
                <a:sym typeface="Comic Sans MS"/>
              </a:rPr>
              <a:t>4.Flatten </a:t>
            </a:r>
            <a:endParaRPr sz="2000" b="1">
              <a:solidFill>
                <a:srgbClr val="6FA8DC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>
              <a:solidFill>
                <a:srgbClr val="00206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311700" y="2576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TW" sz="40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Seq2Seq Model </a:t>
            </a:r>
            <a:endParaRPr sz="40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</a:pPr>
            <a:endParaRPr sz="40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40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4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3615900" cy="19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9525" y="2414426"/>
            <a:ext cx="487967" cy="39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084175"/>
            <a:ext cx="4412350" cy="2533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8295" y="2962200"/>
            <a:ext cx="4575706" cy="19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1229875"/>
            <a:ext cx="4198976" cy="305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84106" y="1853000"/>
            <a:ext cx="3457575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/>
          <p:nvPr/>
        </p:nvSpPr>
        <p:spPr>
          <a:xfrm>
            <a:off x="5156886" y="1375720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chemeClr val="lt1"/>
                </a:solidFill>
                <a:highlight>
                  <a:srgbClr val="FF0000"/>
                </a:highlight>
                <a:latin typeface="Arial"/>
                <a:ea typeface="Arial"/>
                <a:cs typeface="Arial"/>
                <a:sym typeface="Arial"/>
              </a:rPr>
              <a:t>Formula</a:t>
            </a:r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311700" y="2576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TW" sz="40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Seq2Seq Model </a:t>
            </a:r>
            <a:endParaRPr sz="40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</a:pPr>
            <a:endParaRPr sz="40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40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4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0677" y="3117669"/>
            <a:ext cx="4633323" cy="2025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701" y="1229875"/>
            <a:ext cx="4198976" cy="305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84106" y="1853000"/>
            <a:ext cx="3457575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/>
          <p:nvPr/>
        </p:nvSpPr>
        <p:spPr>
          <a:xfrm>
            <a:off x="5156886" y="1375720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chemeClr val="lt1"/>
                </a:solidFill>
                <a:highlight>
                  <a:srgbClr val="FF0000"/>
                </a:highlight>
                <a:latin typeface="Arial"/>
                <a:ea typeface="Arial"/>
                <a:cs typeface="Arial"/>
                <a:sym typeface="Arial"/>
              </a:rPr>
              <a:t>Formula</a:t>
            </a:r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xfrm>
            <a:off x="311700" y="2576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TW" sz="40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BUT…</a:t>
            </a:r>
            <a:endParaRPr sz="40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40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4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463</Words>
  <Application>Microsoft Office PowerPoint</Application>
  <PresentationFormat>如螢幕大小 (16:9)</PresentationFormat>
  <Paragraphs>81</Paragraphs>
  <Slides>25</Slides>
  <Notes>25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1" baseType="lpstr">
      <vt:lpstr>Roboto</vt:lpstr>
      <vt:lpstr>Arial</vt:lpstr>
      <vt:lpstr>Georgia</vt:lpstr>
      <vt:lpstr>Times New Roman</vt:lpstr>
      <vt:lpstr>Comic Sans MS</vt:lpstr>
      <vt:lpstr>Geometric</vt:lpstr>
      <vt:lpstr>Attention Is All You Need </vt:lpstr>
      <vt:lpstr>Outline</vt:lpstr>
      <vt:lpstr>Reference</vt:lpstr>
      <vt:lpstr>background knowledge </vt:lpstr>
      <vt:lpstr>Introduction </vt:lpstr>
      <vt:lpstr>Preprocessing</vt:lpstr>
      <vt:lpstr>Seq2Seq Model    </vt:lpstr>
      <vt:lpstr>Seq2Seq Model    </vt:lpstr>
      <vt:lpstr>BUT…  </vt:lpstr>
      <vt:lpstr>Seq2Seq Model with attention      </vt:lpstr>
      <vt:lpstr>Seq2Seq Model with attention       </vt:lpstr>
      <vt:lpstr>Seq2Seq Model with attention        </vt:lpstr>
      <vt:lpstr>But…  </vt:lpstr>
      <vt:lpstr>Transformer</vt:lpstr>
      <vt:lpstr>Transformer</vt:lpstr>
      <vt:lpstr>Transformer        </vt:lpstr>
      <vt:lpstr>Transformer(Encode)_Positional Encoding         </vt:lpstr>
      <vt:lpstr>Transformer(Encode)_Multi-head Attention  </vt:lpstr>
      <vt:lpstr>Transformer(Encode)_Multi-head Attention   </vt:lpstr>
      <vt:lpstr>Transformer(Encode)_Multi-head Attention    </vt:lpstr>
      <vt:lpstr>Transformer(Encode)_Add &amp; Norm  </vt:lpstr>
      <vt:lpstr>Transformer(Encode)_Position-wise Feed Forward </vt:lpstr>
      <vt:lpstr>Transformer(Decode)_Masked Multi-head Attention   </vt:lpstr>
      <vt:lpstr>Conclusion 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Attention Is All You Need </dc:title>
  <cp:lastModifiedBy>大科 張</cp:lastModifiedBy>
  <cp:revision>5</cp:revision>
  <dcterms:modified xsi:type="dcterms:W3CDTF">2021-06-22T15:11:59Z</dcterms:modified>
</cp:coreProperties>
</file>